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91" r:id="rId2"/>
    <p:sldId id="256" r:id="rId3"/>
    <p:sldId id="257" r:id="rId4"/>
    <p:sldId id="271" r:id="rId5"/>
    <p:sldId id="272" r:id="rId6"/>
    <p:sldId id="259" r:id="rId7"/>
    <p:sldId id="292" r:id="rId8"/>
    <p:sldId id="274" r:id="rId9"/>
    <p:sldId id="275" r:id="rId10"/>
    <p:sldId id="273" r:id="rId11"/>
    <p:sldId id="276" r:id="rId12"/>
    <p:sldId id="29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21" autoAdjust="0"/>
    <p:restoredTop sz="94790"/>
  </p:normalViewPr>
  <p:slideViewPr>
    <p:cSldViewPr snapToGrid="0">
      <p:cViewPr varScale="1">
        <p:scale>
          <a:sx n="130" d="100"/>
          <a:sy n="130" d="100"/>
        </p:scale>
        <p:origin x="20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E1370-082F-C240-9919-5CC783E873C5}" type="datetimeFigureOut">
              <a:rPr lang="en-US" smtClean="0"/>
              <a:t>1/22/21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26FEA6-908A-D84F-B175-0D9CE30007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9506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26FEA6-908A-D84F-B175-0D9CE30007F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103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26FEA6-908A-D84F-B175-0D9CE30007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2002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26FEA6-908A-D84F-B175-0D9CE30007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952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26FEA6-908A-D84F-B175-0D9CE30007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728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F0D81-EE8D-474A-A571-A3AAB3D43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3" y="210343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500" dirty="0"/>
              <a:t>Training Notebook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6BD7AE-2B72-0041-8F84-F98DC49A38A9}"/>
              </a:ext>
            </a:extLst>
          </p:cNvPr>
          <p:cNvSpPr txBox="1"/>
          <p:nvPr/>
        </p:nvSpPr>
        <p:spPr>
          <a:xfrm>
            <a:off x="5007053" y="3309649"/>
            <a:ext cx="2282356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dirty="0">
                <a:highlight>
                  <a:srgbClr val="FFFF00"/>
                </a:highlight>
              </a:rPr>
              <a:t>Titan Portal</a:t>
            </a:r>
          </a:p>
          <a:p>
            <a:pPr algn="ctr"/>
            <a:r>
              <a:rPr lang="en-US" sz="2000" dirty="0"/>
              <a:t>Yizhou wang</a:t>
            </a:r>
          </a:p>
          <a:p>
            <a:pPr algn="ctr"/>
            <a:r>
              <a:rPr lang="en-US" sz="2000" dirty="0"/>
              <a:t>01/22/2021 </a:t>
            </a:r>
          </a:p>
        </p:txBody>
      </p:sp>
    </p:spTree>
    <p:extLst>
      <p:ext uri="{BB962C8B-B14F-4D97-AF65-F5344CB8AC3E}">
        <p14:creationId xmlns:p14="http://schemas.microsoft.com/office/powerpoint/2010/main" val="34862363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80CE9-77D0-1148-A592-9C1F44743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672" y="163081"/>
            <a:ext cx="10515600" cy="1325563"/>
          </a:xfrm>
        </p:spPr>
        <p:txBody>
          <a:bodyPr/>
          <a:lstStyle/>
          <a:p>
            <a:r>
              <a:rPr lang="en-US" altLang="zh-CN" dirty="0"/>
              <a:t>Error</a:t>
            </a:r>
            <a:r>
              <a:rPr lang="zh-CN" altLang="en-US" dirty="0"/>
              <a:t> </a:t>
            </a:r>
            <a:r>
              <a:rPr lang="en-US" altLang="zh-CN" dirty="0"/>
              <a:t>reported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demultiplexing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D63F2B-7BF1-A64E-BC3B-AA2300E31A52}"/>
              </a:ext>
            </a:extLst>
          </p:cNvPr>
          <p:cNvSpPr txBox="1"/>
          <p:nvPr/>
        </p:nvSpPr>
        <p:spPr>
          <a:xfrm>
            <a:off x="548640" y="1488644"/>
            <a:ext cx="599401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300" dirty="0"/>
              <a:t>Email</a:t>
            </a:r>
            <a:r>
              <a:rPr lang="zh-CN" altLang="en-US" sz="2300" dirty="0"/>
              <a:t> </a:t>
            </a:r>
            <a:r>
              <a:rPr lang="en-US" altLang="zh-CN" sz="2300" dirty="0"/>
              <a:t>notification</a:t>
            </a:r>
            <a:r>
              <a:rPr lang="zh-CN" altLang="en-US" sz="2300" dirty="0"/>
              <a:t> </a:t>
            </a:r>
            <a:r>
              <a:rPr lang="en-US" altLang="zh-CN" sz="2300" dirty="0"/>
              <a:t>with</a:t>
            </a:r>
            <a:r>
              <a:rPr lang="zh-CN" altLang="en-US" sz="2300" dirty="0"/>
              <a:t> </a:t>
            </a:r>
            <a:r>
              <a:rPr lang="en-US" altLang="zh-CN" sz="2300" dirty="0"/>
              <a:t>detailed</a:t>
            </a:r>
            <a:r>
              <a:rPr lang="zh-CN" altLang="en-US" sz="2300" dirty="0"/>
              <a:t> </a:t>
            </a:r>
            <a:r>
              <a:rPr lang="en-US" altLang="zh-CN" sz="2300" dirty="0"/>
              <a:t>error</a:t>
            </a:r>
            <a:r>
              <a:rPr lang="zh-CN" altLang="en-US" sz="2300" dirty="0"/>
              <a:t> </a:t>
            </a:r>
            <a:r>
              <a:rPr lang="en-US" altLang="zh-CN" sz="2300" dirty="0"/>
              <a:t>message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3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7EE3DC-B4C5-0A4D-84ED-560404E396B1}"/>
              </a:ext>
            </a:extLst>
          </p:cNvPr>
          <p:cNvSpPr/>
          <p:nvPr/>
        </p:nvSpPr>
        <p:spPr>
          <a:xfrm>
            <a:off x="896112" y="2682241"/>
            <a:ext cx="1039977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-webkit-standard"/>
              </a:rPr>
              <a:t>Error Message:</a:t>
            </a:r>
          </a:p>
          <a:p>
            <a:br>
              <a:rPr lang="en-US" dirty="0">
                <a:solidFill>
                  <a:srgbClr val="000000"/>
                </a:solidFill>
                <a:latin typeface="-webkit-standard"/>
              </a:rPr>
            </a:br>
            <a:endParaRPr lang="en-US" dirty="0">
              <a:solidFill>
                <a:srgbClr val="000000"/>
              </a:solidFill>
              <a:latin typeface="-webkit-standard"/>
            </a:endParaRPr>
          </a:p>
          <a:p>
            <a:r>
              <a:rPr lang="en-US" dirty="0">
                <a:solidFill>
                  <a:srgbClr val="000000"/>
                </a:solidFill>
                <a:latin typeface="-webkit-standard"/>
              </a:rPr>
              <a:t>2019-06-21 14:24:13 [f18880] INFO: FASTQ compression level: 4</a:t>
            </a:r>
          </a:p>
          <a:p>
            <a:r>
              <a:rPr lang="en-US" dirty="0">
                <a:solidFill>
                  <a:srgbClr val="000000"/>
                </a:solidFill>
                <a:latin typeface="-webkit-standard"/>
              </a:rPr>
              <a:t>2019-06-21 14:24:13 [f18880] INFO: </a:t>
            </a:r>
            <a:r>
              <a:rPr lang="en-US" dirty="0" err="1">
                <a:solidFill>
                  <a:srgbClr val="000000"/>
                </a:solidFill>
                <a:latin typeface="-webkit-standard"/>
              </a:rPr>
              <a:t>RunInfo.xml</a:t>
            </a:r>
            <a:r>
              <a:rPr lang="en-US" dirty="0">
                <a:solidFill>
                  <a:srgbClr val="000000"/>
                </a:solidFill>
                <a:latin typeface="-webkit-standard"/>
              </a:rPr>
              <a:t>: '"/home/genomics/genomics-archive/</a:t>
            </a:r>
            <a:r>
              <a:rPr lang="en-US" dirty="0" err="1">
                <a:solidFill>
                  <a:srgbClr val="000000"/>
                </a:solidFill>
                <a:latin typeface="-webkit-standard"/>
              </a:rPr>
              <a:t>NovaSeq_RawData</a:t>
            </a:r>
            <a:r>
              <a:rPr lang="en-US" dirty="0">
                <a:solidFill>
                  <a:srgbClr val="000000"/>
                </a:solidFill>
                <a:latin typeface="-webkit-standard"/>
              </a:rPr>
              <a:t>/190614_NS500624_0295_AHKF5FAFXY/</a:t>
            </a:r>
            <a:r>
              <a:rPr lang="en-US" dirty="0" err="1">
                <a:solidFill>
                  <a:srgbClr val="000000"/>
                </a:solidFill>
                <a:latin typeface="-webkit-standard"/>
              </a:rPr>
              <a:t>RunInfo.xml</a:t>
            </a:r>
            <a:r>
              <a:rPr lang="en-US" dirty="0">
                <a:solidFill>
                  <a:srgbClr val="000000"/>
                </a:solidFill>
                <a:latin typeface="-webkit-standard"/>
              </a:rPr>
              <a:t>"'</a:t>
            </a:r>
          </a:p>
          <a:p>
            <a:r>
              <a:rPr lang="en-US" dirty="0">
                <a:solidFill>
                  <a:srgbClr val="000000"/>
                </a:solidFill>
                <a:latin typeface="-webkit-standard"/>
              </a:rPr>
              <a:t>2019-06-21 14:24:13 [f18880] </a:t>
            </a:r>
            <a:r>
              <a:rPr lang="en-US" dirty="0">
                <a:solidFill>
                  <a:srgbClr val="FF0000"/>
                </a:solidFill>
                <a:latin typeface="-webkit-standard"/>
              </a:rPr>
              <a:t>ERROR: bcl2fastq::common::Exception: 2019-Jun-21 14:24:13: No such file or directory (2): /</a:t>
            </a:r>
            <a:r>
              <a:rPr lang="en-US" dirty="0" err="1">
                <a:solidFill>
                  <a:srgbClr val="FF0000"/>
                </a:solidFill>
                <a:latin typeface="-webkit-standard"/>
              </a:rPr>
              <a:t>TeamCityBuildAgent</a:t>
            </a:r>
            <a:r>
              <a:rPr lang="en-US" dirty="0">
                <a:solidFill>
                  <a:srgbClr val="FF0000"/>
                </a:solidFill>
                <a:latin typeface="-webkit-standard"/>
              </a:rPr>
              <a:t>/work/556afd631a5b66d8/</a:t>
            </a:r>
            <a:r>
              <a:rPr lang="en-US" dirty="0" err="1">
                <a:solidFill>
                  <a:srgbClr val="FF0000"/>
                </a:solidFill>
                <a:latin typeface="-webkit-standard"/>
              </a:rPr>
              <a:t>src</a:t>
            </a:r>
            <a:r>
              <a:rPr lang="en-US" dirty="0">
                <a:solidFill>
                  <a:srgbClr val="FF0000"/>
                </a:solidFill>
                <a:latin typeface="-webkit-standard"/>
              </a:rPr>
              <a:t>/cxx/lib/</a:t>
            </a:r>
            <a:r>
              <a:rPr lang="en-US" dirty="0" err="1">
                <a:solidFill>
                  <a:srgbClr val="FF0000"/>
                </a:solidFill>
                <a:latin typeface="-webkit-standard"/>
              </a:rPr>
              <a:t>io</a:t>
            </a:r>
            <a:r>
              <a:rPr lang="en-US" dirty="0">
                <a:solidFill>
                  <a:srgbClr val="FF0000"/>
                </a:solidFill>
                <a:latin typeface="-webkit-standard"/>
              </a:rPr>
              <a:t>/</a:t>
            </a:r>
            <a:r>
              <a:rPr lang="en-US" dirty="0" err="1">
                <a:solidFill>
                  <a:srgbClr val="FF0000"/>
                </a:solidFill>
                <a:latin typeface="-webkit-standard"/>
              </a:rPr>
              <a:t>Xml.cpp</a:t>
            </a:r>
            <a:r>
              <a:rPr lang="en-US" dirty="0">
                <a:solidFill>
                  <a:srgbClr val="FF0000"/>
                </a:solidFill>
                <a:latin typeface="-webkit-standard"/>
              </a:rPr>
              <a:t>(201): Throw in function boost::</a:t>
            </a:r>
            <a:r>
              <a:rPr lang="en-US" dirty="0" err="1">
                <a:solidFill>
                  <a:srgbClr val="FF0000"/>
                </a:solidFill>
                <a:latin typeface="-webkit-standard"/>
              </a:rPr>
              <a:t>property_tree</a:t>
            </a:r>
            <a:r>
              <a:rPr lang="en-US" dirty="0">
                <a:solidFill>
                  <a:srgbClr val="FF0000"/>
                </a:solidFill>
                <a:latin typeface="-webkit-standard"/>
              </a:rPr>
              <a:t>::</a:t>
            </a:r>
            <a:r>
              <a:rPr lang="en-US" dirty="0" err="1">
                <a:solidFill>
                  <a:srgbClr val="FF0000"/>
                </a:solidFill>
                <a:latin typeface="-webkit-standard"/>
              </a:rPr>
              <a:t>ptree</a:t>
            </a:r>
            <a:r>
              <a:rPr lang="en-US" dirty="0">
                <a:solidFill>
                  <a:srgbClr val="FF0000"/>
                </a:solidFill>
                <a:latin typeface="-webkit-standard"/>
              </a:rPr>
              <a:t> bcl2fastq::</a:t>
            </a:r>
            <a:r>
              <a:rPr lang="en-US" dirty="0" err="1">
                <a:solidFill>
                  <a:srgbClr val="FF0000"/>
                </a:solidFill>
                <a:latin typeface="-webkit-standard"/>
              </a:rPr>
              <a:t>io</a:t>
            </a:r>
            <a:r>
              <a:rPr lang="en-US" dirty="0">
                <a:solidFill>
                  <a:srgbClr val="FF0000"/>
                </a:solidFill>
                <a:latin typeface="-webkit-standard"/>
              </a:rPr>
              <a:t>::</a:t>
            </a:r>
            <a:r>
              <a:rPr lang="en-US" dirty="0" err="1">
                <a:solidFill>
                  <a:srgbClr val="FF0000"/>
                </a:solidFill>
                <a:latin typeface="-webkit-standard"/>
              </a:rPr>
              <a:t>parseXmlFile</a:t>
            </a:r>
            <a:r>
              <a:rPr lang="en-US" dirty="0">
                <a:solidFill>
                  <a:srgbClr val="FF0000"/>
                </a:solidFill>
                <a:latin typeface="-webkit-standard"/>
              </a:rPr>
              <a:t>(const boost::filesystem::path&amp;)</a:t>
            </a:r>
          </a:p>
          <a:p>
            <a:r>
              <a:rPr lang="en-US" dirty="0">
                <a:solidFill>
                  <a:srgbClr val="FF0000"/>
                </a:solidFill>
                <a:latin typeface="-webkit-standard"/>
              </a:rPr>
              <a:t>Dynamic exception type: boost::</a:t>
            </a:r>
            <a:r>
              <a:rPr lang="en-US" dirty="0" err="1">
                <a:solidFill>
                  <a:srgbClr val="FF0000"/>
                </a:solidFill>
                <a:latin typeface="-webkit-standard"/>
              </a:rPr>
              <a:t>exception_detail</a:t>
            </a:r>
            <a:r>
              <a:rPr lang="en-US" dirty="0">
                <a:solidFill>
                  <a:srgbClr val="FF0000"/>
                </a:solidFill>
                <a:latin typeface="-webkit-standard"/>
              </a:rPr>
              <a:t>::</a:t>
            </a:r>
            <a:r>
              <a:rPr lang="en-US" dirty="0" err="1">
                <a:solidFill>
                  <a:srgbClr val="FF0000"/>
                </a:solidFill>
                <a:latin typeface="-webkit-standard"/>
              </a:rPr>
              <a:t>clone_impl</a:t>
            </a:r>
            <a:r>
              <a:rPr lang="en-US" dirty="0">
                <a:solidFill>
                  <a:srgbClr val="FF0000"/>
                </a:solidFill>
                <a:latin typeface="-webkit-standard"/>
              </a:rPr>
              <a:t>&lt;bcl2fastq::common::</a:t>
            </a:r>
            <a:r>
              <a:rPr lang="en-US" dirty="0" err="1">
                <a:solidFill>
                  <a:srgbClr val="FF0000"/>
                </a:solidFill>
                <a:latin typeface="-webkit-standard"/>
              </a:rPr>
              <a:t>IoError</a:t>
            </a:r>
            <a:r>
              <a:rPr lang="en-US" dirty="0">
                <a:solidFill>
                  <a:srgbClr val="FF0000"/>
                </a:solidFill>
                <a:latin typeface="-webkit-standard"/>
              </a:rPr>
              <a:t>&gt;</a:t>
            </a:r>
          </a:p>
          <a:p>
            <a:r>
              <a:rPr lang="en-US" dirty="0">
                <a:solidFill>
                  <a:srgbClr val="FF0000"/>
                </a:solidFill>
                <a:latin typeface="-webkit-standard"/>
              </a:rPr>
              <a:t>std::exception::what: Unable to open '/home/genomics/genomics-archive/</a:t>
            </a:r>
            <a:r>
              <a:rPr lang="en-US" dirty="0" err="1">
                <a:solidFill>
                  <a:srgbClr val="FF0000"/>
                </a:solidFill>
                <a:latin typeface="-webkit-standard"/>
              </a:rPr>
              <a:t>NovaSeq_RawData</a:t>
            </a:r>
            <a:r>
              <a:rPr lang="en-US" dirty="0">
                <a:solidFill>
                  <a:srgbClr val="FF0000"/>
                </a:solidFill>
                <a:latin typeface="-webkit-standard"/>
              </a:rPr>
              <a:t>/190614_NS500624_0295_AHKF5FAFXY/</a:t>
            </a:r>
            <a:r>
              <a:rPr lang="en-US" dirty="0" err="1">
                <a:solidFill>
                  <a:srgbClr val="FF0000"/>
                </a:solidFill>
                <a:latin typeface="-webkit-standard"/>
              </a:rPr>
              <a:t>RunInfo.xml</a:t>
            </a:r>
            <a:r>
              <a:rPr lang="en-US" dirty="0">
                <a:solidFill>
                  <a:srgbClr val="FF0000"/>
                </a:solidFill>
                <a:latin typeface="-webkit-standard"/>
              </a:rPr>
              <a:t>' file for reading</a:t>
            </a:r>
            <a:endParaRPr lang="en-US" b="0" i="0" u="none" strike="noStrike" dirty="0">
              <a:solidFill>
                <a:srgbClr val="FF0000"/>
              </a:solidFill>
              <a:effectLst/>
              <a:latin typeface="-webkit-standard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576E63-39A7-C94A-844A-655EEAC3B376}"/>
              </a:ext>
            </a:extLst>
          </p:cNvPr>
          <p:cNvSpPr txBox="1"/>
          <p:nvPr/>
        </p:nvSpPr>
        <p:spPr>
          <a:xfrm>
            <a:off x="548639" y="2085443"/>
            <a:ext cx="1565942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300" dirty="0"/>
              <a:t>Example: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645924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ECD7C-5521-A442-AAB8-1DF154581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from demultiplexing…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317D5-CDBB-484C-87B0-F88BC1FF92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Dry lab will check the errors first, then send the email to web lab to explain the issue;</a:t>
            </a:r>
          </a:p>
          <a:p>
            <a:endParaRPr lang="en-US" dirty="0"/>
          </a:p>
          <a:p>
            <a:r>
              <a:rPr lang="en-US" dirty="0"/>
              <a:t>If it is human mistakes (wrong sequencer selected, incorrect sequencing ID, wrong sample sheet, etc.,), wet lab will redo the submission</a:t>
            </a:r>
          </a:p>
          <a:p>
            <a:endParaRPr lang="en-US" dirty="0"/>
          </a:p>
          <a:p>
            <a:r>
              <a:rPr lang="en-US" dirty="0"/>
              <a:t>If it is computational errors (# of mismatches in indexes, etc., ), dry lab will redo the submission.</a:t>
            </a:r>
          </a:p>
        </p:txBody>
      </p:sp>
    </p:spTree>
    <p:extLst>
      <p:ext uri="{BB962C8B-B14F-4D97-AF65-F5344CB8AC3E}">
        <p14:creationId xmlns:p14="http://schemas.microsoft.com/office/powerpoint/2010/main" val="1617283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AFCB3-C883-EE4B-A52D-942E23A40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7697B-EF69-5545-BB81-99938A910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Titan Server access: https://</a:t>
            </a:r>
            <a:r>
              <a:rPr lang="en-US" sz="1600" dirty="0" err="1"/>
              <a:t>cedars.app.box.com</a:t>
            </a:r>
            <a:r>
              <a:rPr lang="en-US" sz="1600" dirty="0"/>
              <a:t>/file/109438517110?s=xi76ck9fu0koiuwvrolbg1u7ecf2fuiz</a:t>
            </a:r>
          </a:p>
          <a:p>
            <a:r>
              <a:rPr lang="en-US" sz="1600" dirty="0"/>
              <a:t>One demultiplexing at one time</a:t>
            </a:r>
          </a:p>
          <a:p>
            <a:r>
              <a:rPr lang="en-US" sz="1600" dirty="0"/>
              <a:t>Wet lab will reply to the email of the demultiplexing results to tell if proceed or not</a:t>
            </a:r>
          </a:p>
          <a:p>
            <a:r>
              <a:rPr lang="en-US" sz="1600" dirty="0"/>
              <a:t>For 10X data, we use </a:t>
            </a:r>
            <a:r>
              <a:rPr lang="en-US" sz="1600" dirty="0" err="1"/>
              <a:t>CellRanger</a:t>
            </a:r>
            <a:r>
              <a:rPr lang="en-US" sz="1600" dirty="0"/>
              <a:t>/</a:t>
            </a:r>
            <a:r>
              <a:rPr lang="en-US" sz="1600" dirty="0" err="1"/>
              <a:t>SpaceRanger</a:t>
            </a:r>
            <a:r>
              <a:rPr lang="en-US" sz="1600" dirty="0"/>
              <a:t> </a:t>
            </a:r>
            <a:r>
              <a:rPr lang="en-US" sz="1600"/>
              <a:t>mkfastq </a:t>
            </a:r>
            <a:r>
              <a:rPr lang="en-US" sz="1600" dirty="0"/>
              <a:t>to </a:t>
            </a:r>
            <a:r>
              <a:rPr lang="en-US" sz="1600" dirty="0" err="1"/>
              <a:t>demutiplex</a:t>
            </a:r>
            <a:r>
              <a:rPr lang="en-US" sz="1600" dirty="0"/>
              <a:t>; for other types of data, we use bcl2fastq</a:t>
            </a:r>
          </a:p>
          <a:p>
            <a:r>
              <a:rPr lang="en-US" sz="1600" dirty="0"/>
              <a:t>Access raw sequencing data folders from TITAN:</a:t>
            </a:r>
          </a:p>
          <a:p>
            <a:pPr lvl="1"/>
            <a:r>
              <a:rPr lang="en-US" sz="1200" dirty="0"/>
              <a:t>/home/genomics/genomics-archive2/Genomics/</a:t>
            </a:r>
            <a:r>
              <a:rPr lang="en-US" sz="1200" dirty="0" err="1"/>
              <a:t>NovaSeq_RawData</a:t>
            </a:r>
            <a:endParaRPr lang="en-US" sz="1200" dirty="0"/>
          </a:p>
          <a:p>
            <a:r>
              <a:rPr lang="en-US" sz="1600" dirty="0"/>
              <a:t>Successfully submitted samples sheets are backed up for three sequencers respectively</a:t>
            </a:r>
          </a:p>
          <a:p>
            <a:pPr lvl="1"/>
            <a:r>
              <a:rPr lang="en-US" sz="1200" dirty="0"/>
              <a:t>/common/genomics-core/</a:t>
            </a:r>
            <a:r>
              <a:rPr lang="en-US" sz="1200" dirty="0" err="1"/>
              <a:t>smb</a:t>
            </a:r>
            <a:r>
              <a:rPr lang="en-US" sz="1200" dirty="0"/>
              <a:t>/raw/Genomics/</a:t>
            </a:r>
            <a:r>
              <a:rPr lang="en-US" sz="1200" dirty="0" err="1"/>
              <a:t>NovaSeq_RawData</a:t>
            </a:r>
            <a:r>
              <a:rPr lang="en-US" sz="1200" dirty="0"/>
              <a:t>/</a:t>
            </a:r>
            <a:r>
              <a:rPr lang="en-US" sz="1200" dirty="0" err="1"/>
              <a:t>SampleSheets_NovaSeq</a:t>
            </a:r>
            <a:r>
              <a:rPr lang="en-US" sz="1200" dirty="0"/>
              <a:t>  (</a:t>
            </a:r>
            <a:r>
              <a:rPr lang="en-US" sz="1200" dirty="0" err="1"/>
              <a:t>Novaseq</a:t>
            </a:r>
            <a:r>
              <a:rPr lang="en-US" sz="1200" dirty="0"/>
              <a:t>)</a:t>
            </a:r>
          </a:p>
          <a:p>
            <a:pPr lvl="1"/>
            <a:r>
              <a:rPr lang="en-US" sz="1200" dirty="0"/>
              <a:t>/common/genomics-core/</a:t>
            </a:r>
            <a:r>
              <a:rPr lang="en-US" sz="1200" dirty="0" err="1"/>
              <a:t>smb</a:t>
            </a:r>
            <a:r>
              <a:rPr lang="en-US" sz="1200" dirty="0"/>
              <a:t>/raw/Genomics/NextSeq500_RawData/</a:t>
            </a:r>
            <a:r>
              <a:rPr lang="en-US" sz="1200" dirty="0" err="1"/>
              <a:t>SampleSheets_NextSeq</a:t>
            </a:r>
            <a:r>
              <a:rPr lang="en-US" sz="1200" dirty="0"/>
              <a:t>  (</a:t>
            </a:r>
            <a:r>
              <a:rPr lang="en-US" sz="1200" dirty="0" err="1"/>
              <a:t>Nextseq</a:t>
            </a:r>
            <a:r>
              <a:rPr lang="en-US" sz="1200" dirty="0"/>
              <a:t>)</a:t>
            </a:r>
          </a:p>
          <a:p>
            <a:pPr lvl="1"/>
            <a:r>
              <a:rPr lang="en-US" sz="1200" dirty="0"/>
              <a:t>/common/genomics-core/</a:t>
            </a:r>
            <a:r>
              <a:rPr lang="en-US" sz="1200" dirty="0" err="1"/>
              <a:t>smb</a:t>
            </a:r>
            <a:r>
              <a:rPr lang="en-US" sz="1200" dirty="0"/>
              <a:t>/raw/Genomics/</a:t>
            </a:r>
            <a:r>
              <a:rPr lang="en-US" sz="1200" dirty="0" err="1"/>
              <a:t>MiSeq_RawData</a:t>
            </a:r>
            <a:r>
              <a:rPr lang="en-US" sz="1200" dirty="0"/>
              <a:t>/</a:t>
            </a:r>
            <a:r>
              <a:rPr lang="en-US" sz="1200" dirty="0" err="1"/>
              <a:t>SampleSheets_MiSeq</a:t>
            </a:r>
            <a:r>
              <a:rPr lang="en-US" sz="1200" dirty="0"/>
              <a:t> (</a:t>
            </a:r>
            <a:r>
              <a:rPr lang="en-US" sz="1200" dirty="0" err="1"/>
              <a:t>Miseq</a:t>
            </a:r>
            <a:r>
              <a:rPr lang="en-US" sz="1200" dirty="0"/>
              <a:t>)</a:t>
            </a:r>
          </a:p>
          <a:p>
            <a:pPr marL="457200" lvl="1" indent="0">
              <a:buNone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17725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158573-7BE4-514A-B9DA-8B392E7D5293}"/>
              </a:ext>
            </a:extLst>
          </p:cNvPr>
          <p:cNvSpPr txBox="1"/>
          <p:nvPr/>
        </p:nvSpPr>
        <p:spPr>
          <a:xfrm>
            <a:off x="522515" y="401217"/>
            <a:ext cx="1011745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/>
              <a:t>Titan Server Portal (http://10.220.239.17/</a:t>
            </a:r>
            <a:r>
              <a:rPr lang="en-US" sz="3000" dirty="0" err="1"/>
              <a:t>main_genomics.html</a:t>
            </a:r>
            <a:r>
              <a:rPr lang="en-US" sz="3000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FE1699-9F9D-6847-A0EA-2E77E8427035}"/>
              </a:ext>
            </a:extLst>
          </p:cNvPr>
          <p:cNvSpPr txBox="1"/>
          <p:nvPr/>
        </p:nvSpPr>
        <p:spPr>
          <a:xfrm>
            <a:off x="403423" y="1743106"/>
            <a:ext cx="3388363" cy="453970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500" u="sng" dirty="0"/>
              <a:t>Available Module</a:t>
            </a:r>
          </a:p>
          <a:p>
            <a:pPr marL="285750" indent="-285750">
              <a:buFontTx/>
              <a:buChar char="-"/>
            </a:pPr>
            <a:r>
              <a:rPr lang="en-US" dirty="0"/>
              <a:t>Demultiplexing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NextSeq500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MiSeq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NovaSeq6000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10X </a:t>
            </a:r>
            <a:r>
              <a:rPr lang="en-US" dirty="0" err="1"/>
              <a:t>scRNA</a:t>
            </a:r>
            <a:r>
              <a:rPr lang="en-US" dirty="0"/>
              <a:t>-seq data processing</a:t>
            </a:r>
            <a:endParaRPr lang="en-US" dirty="0">
              <a:cs typeface="Calibri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Mapping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Results summary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Reanalyze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Aggregation analysis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Sequencing stats summary</a:t>
            </a:r>
          </a:p>
          <a:p>
            <a:pPr marL="285750" indent="-285750">
              <a:buFontTx/>
              <a:buChar char="-"/>
            </a:pPr>
            <a:endParaRPr lang="en-US" dirty="0">
              <a:cs typeface="Calibri"/>
            </a:endParaRPr>
          </a:p>
          <a:p>
            <a:pPr lvl="1"/>
            <a:endParaRPr lang="en-US" dirty="0">
              <a:cs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D38D80-F8AD-C04B-8B03-2C29B1F9E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8134" y="2494542"/>
            <a:ext cx="4664582" cy="2426404"/>
          </a:xfrm>
          <a:prstGeom prst="rect">
            <a:avLst/>
          </a:prstGeom>
        </p:spPr>
      </p:pic>
      <p:sp>
        <p:nvSpPr>
          <p:cNvPr id="8" name="Right Brace 7">
            <a:extLst>
              <a:ext uri="{FF2B5EF4-FFF2-40B4-BE49-F238E27FC236}">
                <a16:creationId xmlns:a16="http://schemas.microsoft.com/office/drawing/2014/main" id="{55159834-2C65-7F42-AD97-37A1E28785AA}"/>
              </a:ext>
            </a:extLst>
          </p:cNvPr>
          <p:cNvSpPr/>
          <p:nvPr/>
        </p:nvSpPr>
        <p:spPr>
          <a:xfrm>
            <a:off x="3518992" y="2234901"/>
            <a:ext cx="149290" cy="79310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382FB3-6EC6-8046-B210-8A1A75587884}"/>
              </a:ext>
            </a:extLst>
          </p:cNvPr>
          <p:cNvSpPr txBox="1"/>
          <p:nvPr/>
        </p:nvSpPr>
        <p:spPr>
          <a:xfrm>
            <a:off x="3880576" y="2120062"/>
            <a:ext cx="2987549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“click button” for wet lab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Sample sheet backup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Location </a:t>
            </a:r>
            <a:r>
              <a:rPr lang="en-US" sz="1600" dirty="0" err="1"/>
              <a:t>specificed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Email notification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Demultiplexing stats summary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85B1FE8D-BFD1-7044-BD52-89A807F75FF9}"/>
              </a:ext>
            </a:extLst>
          </p:cNvPr>
          <p:cNvSpPr/>
          <p:nvPr/>
        </p:nvSpPr>
        <p:spPr>
          <a:xfrm>
            <a:off x="3593637" y="4281415"/>
            <a:ext cx="149290" cy="79310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23B0E0-8459-2F42-89D7-2761B92B8A8E}"/>
              </a:ext>
            </a:extLst>
          </p:cNvPr>
          <p:cNvSpPr txBox="1"/>
          <p:nvPr/>
        </p:nvSpPr>
        <p:spPr>
          <a:xfrm>
            <a:off x="3904143" y="4281415"/>
            <a:ext cx="282442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Scripts for running on HPC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Urgent jobs running on titan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Email notification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30921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147DD3-5330-6D4E-9291-13CFA69B5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31" y="538764"/>
            <a:ext cx="11900338" cy="5780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744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80CE9-77D0-1148-A592-9C1F44743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368" y="0"/>
            <a:ext cx="10515600" cy="1325563"/>
          </a:xfrm>
        </p:spPr>
        <p:txBody>
          <a:bodyPr/>
          <a:lstStyle/>
          <a:p>
            <a:r>
              <a:rPr lang="en-US" dirty="0"/>
              <a:t>Uniform sample sheet format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9ECDF07-6CFF-604F-96C9-C89A9C2D27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818" y="1494536"/>
            <a:ext cx="7452361" cy="217194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C4FA8C1-E7F7-1E4D-9A32-C7F1C741920B}"/>
              </a:ext>
            </a:extLst>
          </p:cNvPr>
          <p:cNvSpPr txBox="1"/>
          <p:nvPr/>
        </p:nvSpPr>
        <p:spPr>
          <a:xfrm>
            <a:off x="609600" y="4096512"/>
            <a:ext cx="44256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Information</a:t>
            </a:r>
            <a:r>
              <a:rPr lang="zh-CN" altLang="en-US" dirty="0"/>
              <a:t> </a:t>
            </a:r>
            <a:r>
              <a:rPr lang="en-US" altLang="zh-CN" dirty="0"/>
              <a:t>needed:</a:t>
            </a:r>
          </a:p>
          <a:p>
            <a:pPr marL="742950" lvl="1" indent="-285750">
              <a:buFontTx/>
              <a:buChar char="-"/>
            </a:pPr>
            <a:r>
              <a:rPr lang="en-US" altLang="zh-CN" dirty="0"/>
              <a:t>Adapter</a:t>
            </a:r>
            <a:r>
              <a:rPr lang="zh-CN" altLang="en-US" dirty="0"/>
              <a:t> </a:t>
            </a:r>
            <a:r>
              <a:rPr lang="en-US" altLang="zh-CN" dirty="0"/>
              <a:t>sequences</a:t>
            </a:r>
            <a:r>
              <a:rPr lang="zh-CN" altLang="en-US" dirty="0"/>
              <a:t> </a:t>
            </a:r>
            <a:endParaRPr lang="en-US" altLang="zh-CN" dirty="0"/>
          </a:p>
          <a:p>
            <a:pPr marL="742950" lvl="1" indent="-285750">
              <a:buFontTx/>
              <a:buChar char="-"/>
            </a:pPr>
            <a:r>
              <a:rPr lang="en-US" altLang="zh-CN" dirty="0"/>
              <a:t>Lane</a:t>
            </a:r>
            <a:r>
              <a:rPr lang="zh-CN" altLang="en-US" dirty="0"/>
              <a:t> </a:t>
            </a:r>
            <a:endParaRPr lang="en-US" altLang="zh-CN" dirty="0"/>
          </a:p>
          <a:p>
            <a:pPr marL="742950" lvl="1" indent="-285750">
              <a:buFontTx/>
              <a:buChar char="-"/>
            </a:pPr>
            <a:r>
              <a:rPr lang="en-US" altLang="zh-CN" dirty="0" err="1"/>
              <a:t>Sample_ID</a:t>
            </a:r>
            <a:r>
              <a:rPr lang="zh-CN" altLang="en-US" dirty="0"/>
              <a:t> </a:t>
            </a:r>
            <a:r>
              <a:rPr lang="en-US" altLang="zh-CN" dirty="0"/>
              <a:t>(required)</a:t>
            </a:r>
          </a:p>
          <a:p>
            <a:pPr marL="742950" lvl="1" indent="-285750">
              <a:buFontTx/>
              <a:buChar char="-"/>
            </a:pPr>
            <a:r>
              <a:rPr lang="en-US" altLang="zh-CN" dirty="0"/>
              <a:t>Index</a:t>
            </a:r>
            <a:r>
              <a:rPr lang="zh-CN" altLang="en-US" dirty="0"/>
              <a:t> </a:t>
            </a:r>
            <a:r>
              <a:rPr lang="en-US" altLang="zh-CN" dirty="0"/>
              <a:t>(required)</a:t>
            </a:r>
          </a:p>
          <a:p>
            <a:pPr marL="742950" lvl="1" indent="-285750">
              <a:buFontTx/>
              <a:buChar char="-"/>
            </a:pPr>
            <a:r>
              <a:rPr lang="en-US" altLang="zh-CN" dirty="0"/>
              <a:t>Index2</a:t>
            </a:r>
          </a:p>
          <a:p>
            <a:pPr marL="742950" lvl="1" indent="-285750">
              <a:buFontTx/>
              <a:buChar char="-"/>
            </a:pPr>
            <a:r>
              <a:rPr lang="en-US" altLang="zh-CN" dirty="0" err="1"/>
              <a:t>Sample_Project</a:t>
            </a:r>
            <a:r>
              <a:rPr lang="zh-CN" altLang="en-US" dirty="0"/>
              <a:t> </a:t>
            </a:r>
            <a:r>
              <a:rPr lang="en-US" altLang="zh-CN" dirty="0"/>
              <a:t>(required)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9DB3385-8F7D-DE4C-84A4-164BE0CCA798}"/>
              </a:ext>
            </a:extLst>
          </p:cNvPr>
          <p:cNvSpPr txBox="1"/>
          <p:nvPr/>
        </p:nvSpPr>
        <p:spPr>
          <a:xfrm>
            <a:off x="6367272" y="4096512"/>
            <a:ext cx="4425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Leave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form</a:t>
            </a:r>
            <a:r>
              <a:rPr lang="zh-CN" altLang="en-US" dirty="0"/>
              <a:t> </a:t>
            </a:r>
            <a:r>
              <a:rPr lang="en-US" altLang="zh-CN" dirty="0"/>
              <a:t>blank</a:t>
            </a:r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don’t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information</a:t>
            </a:r>
            <a:r>
              <a:rPr lang="zh-CN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115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80CE9-77D0-1148-A592-9C1F44743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672" y="163081"/>
            <a:ext cx="10515600" cy="1325563"/>
          </a:xfrm>
        </p:spPr>
        <p:txBody>
          <a:bodyPr/>
          <a:lstStyle/>
          <a:p>
            <a:r>
              <a:rPr lang="en-US" altLang="zh-CN" dirty="0"/>
              <a:t>Check</a:t>
            </a:r>
            <a:r>
              <a:rPr lang="zh-CN" altLang="en-US" dirty="0"/>
              <a:t> </a:t>
            </a:r>
            <a:r>
              <a:rPr lang="en-US" dirty="0"/>
              <a:t>sample sheet format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F674AB1-5371-544D-9423-DCFBBC3DE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72" y="1502392"/>
            <a:ext cx="4573029" cy="220675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BABA03E6-BEA9-DF40-A084-4BBA4637BD7B}"/>
              </a:ext>
            </a:extLst>
          </p:cNvPr>
          <p:cNvSpPr/>
          <p:nvPr/>
        </p:nvSpPr>
        <p:spPr>
          <a:xfrm rot="11558764">
            <a:off x="2613800" y="1758383"/>
            <a:ext cx="1231392" cy="41693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A5BE656-8418-9047-B34B-6A43822FD5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0386" y="1475468"/>
            <a:ext cx="4000500" cy="22606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3" name="Right Arrow 12">
            <a:extLst>
              <a:ext uri="{FF2B5EF4-FFF2-40B4-BE49-F238E27FC236}">
                <a16:creationId xmlns:a16="http://schemas.microsoft.com/office/drawing/2014/main" id="{92BA3AC1-F65B-D946-B871-FC109C0FB3C5}"/>
              </a:ext>
            </a:extLst>
          </p:cNvPr>
          <p:cNvSpPr/>
          <p:nvPr/>
        </p:nvSpPr>
        <p:spPr>
          <a:xfrm>
            <a:off x="5858008" y="2363452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9C6B6F69-076A-554A-9A13-B862193A426D}"/>
              </a:ext>
            </a:extLst>
          </p:cNvPr>
          <p:cNvSpPr/>
          <p:nvPr/>
        </p:nvSpPr>
        <p:spPr>
          <a:xfrm rot="5400000">
            <a:off x="8546906" y="4130057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9ECDF07-6CFF-604F-96C9-C89A9C2D27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2248" y="5008679"/>
            <a:ext cx="4000500" cy="116592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7" name="Right Arrow 16">
            <a:extLst>
              <a:ext uri="{FF2B5EF4-FFF2-40B4-BE49-F238E27FC236}">
                <a16:creationId xmlns:a16="http://schemas.microsoft.com/office/drawing/2014/main" id="{AB57AC4B-AFA5-BA41-9DA9-C6673490292F}"/>
              </a:ext>
            </a:extLst>
          </p:cNvPr>
          <p:cNvSpPr/>
          <p:nvPr/>
        </p:nvSpPr>
        <p:spPr>
          <a:xfrm rot="11558764">
            <a:off x="11121757" y="2394421"/>
            <a:ext cx="618257" cy="20933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AEDCDD8-5ECD-404B-AE39-BF4104B822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72" y="4225308"/>
            <a:ext cx="4000500" cy="22606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9" name="Right Arrow 18">
            <a:extLst>
              <a:ext uri="{FF2B5EF4-FFF2-40B4-BE49-F238E27FC236}">
                <a16:creationId xmlns:a16="http://schemas.microsoft.com/office/drawing/2014/main" id="{11553090-B872-1F43-9207-72BCA0598936}"/>
              </a:ext>
            </a:extLst>
          </p:cNvPr>
          <p:cNvSpPr/>
          <p:nvPr/>
        </p:nvSpPr>
        <p:spPr>
          <a:xfrm rot="10800000">
            <a:off x="5204635" y="4861577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0DB3C199-21C9-8B42-B4A1-440F21AC5D84}"/>
              </a:ext>
            </a:extLst>
          </p:cNvPr>
          <p:cNvSpPr/>
          <p:nvPr/>
        </p:nvSpPr>
        <p:spPr>
          <a:xfrm rot="11558764">
            <a:off x="1369701" y="6019135"/>
            <a:ext cx="618257" cy="20933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35287317-57CE-3D4A-8807-A212528A0195}"/>
              </a:ext>
            </a:extLst>
          </p:cNvPr>
          <p:cNvSpPr/>
          <p:nvPr/>
        </p:nvSpPr>
        <p:spPr>
          <a:xfrm>
            <a:off x="4837800" y="5527298"/>
            <a:ext cx="213252" cy="110328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C45BC3-EAF3-7547-9743-A0428E5EB7BE}"/>
              </a:ext>
            </a:extLst>
          </p:cNvPr>
          <p:cNvSpPr txBox="1"/>
          <p:nvPr/>
        </p:nvSpPr>
        <p:spPr>
          <a:xfrm>
            <a:off x="5051052" y="5537971"/>
            <a:ext cx="2089896" cy="1171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Only keep letters, numbers and “-”,”_”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Check format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Check duplicated indexes</a:t>
            </a:r>
          </a:p>
        </p:txBody>
      </p:sp>
    </p:spTree>
    <p:extLst>
      <p:ext uri="{BB962C8B-B14F-4D97-AF65-F5344CB8AC3E}">
        <p14:creationId xmlns:p14="http://schemas.microsoft.com/office/powerpoint/2010/main" val="4036604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583E969-E136-484B-82C6-95A14D7C33FB}"/>
              </a:ext>
            </a:extLst>
          </p:cNvPr>
          <p:cNvSpPr txBox="1"/>
          <p:nvPr/>
        </p:nvSpPr>
        <p:spPr>
          <a:xfrm>
            <a:off x="857424" y="409021"/>
            <a:ext cx="109502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Email notification when demultiplexing start</a:t>
            </a:r>
          </a:p>
        </p:txBody>
      </p:sp>
      <p:pic>
        <p:nvPicPr>
          <p:cNvPr id="3" name="Picture 2" descr="Graphical user interface, text, application, letter, email&#10;&#10;Description automatically generated">
            <a:extLst>
              <a:ext uri="{FF2B5EF4-FFF2-40B4-BE49-F238E27FC236}">
                <a16:creationId xmlns:a16="http://schemas.microsoft.com/office/drawing/2014/main" id="{312BC3CA-1DA5-CA49-820E-A63BE7F544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424" y="1176450"/>
            <a:ext cx="8679880" cy="568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271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5BB0616-8D9A-E74A-A116-6C0C89203E7B}"/>
              </a:ext>
            </a:extLst>
          </p:cNvPr>
          <p:cNvSpPr txBox="1"/>
          <p:nvPr/>
        </p:nvSpPr>
        <p:spPr>
          <a:xfrm>
            <a:off x="485421" y="248492"/>
            <a:ext cx="1072591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Email notification when demultiplexing is done</a:t>
            </a:r>
          </a:p>
        </p:txBody>
      </p:sp>
      <p:pic>
        <p:nvPicPr>
          <p:cNvPr id="3" name="Picture 2" descr="Graphical user interface, text, letter, email&#10;&#10;Description automatically generated">
            <a:extLst>
              <a:ext uri="{FF2B5EF4-FFF2-40B4-BE49-F238E27FC236}">
                <a16:creationId xmlns:a16="http://schemas.microsoft.com/office/drawing/2014/main" id="{982F0ED9-A886-334A-B64A-0EAEFD3209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21" y="1073425"/>
            <a:ext cx="8519726" cy="5635487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ABF5FE3-D407-BE49-8C52-1E1F2B21CF37}"/>
              </a:ext>
            </a:extLst>
          </p:cNvPr>
          <p:cNvSpPr/>
          <p:nvPr/>
        </p:nvSpPr>
        <p:spPr>
          <a:xfrm>
            <a:off x="485421" y="3143344"/>
            <a:ext cx="3361022" cy="155786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2CED8B4-FAE8-2A46-9028-30764594E891}"/>
              </a:ext>
            </a:extLst>
          </p:cNvPr>
          <p:cNvSpPr/>
          <p:nvPr/>
        </p:nvSpPr>
        <p:spPr>
          <a:xfrm>
            <a:off x="485421" y="4800600"/>
            <a:ext cx="3361022" cy="195800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5A25695-1098-B147-A9CE-F84B71F7EA3B}"/>
              </a:ext>
            </a:extLst>
          </p:cNvPr>
          <p:cNvSpPr/>
          <p:nvPr/>
        </p:nvSpPr>
        <p:spPr>
          <a:xfrm>
            <a:off x="596348" y="1073425"/>
            <a:ext cx="3001617" cy="2981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FC77572-AC0B-5441-A365-F4C5ED2976B2}"/>
              </a:ext>
            </a:extLst>
          </p:cNvPr>
          <p:cNvSpPr/>
          <p:nvPr/>
        </p:nvSpPr>
        <p:spPr>
          <a:xfrm>
            <a:off x="596348" y="1530626"/>
            <a:ext cx="3001617" cy="63610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3D1A78D-1096-DD4B-8C7F-C2026CD62211}"/>
              </a:ext>
            </a:extLst>
          </p:cNvPr>
          <p:cNvSpPr/>
          <p:nvPr/>
        </p:nvSpPr>
        <p:spPr>
          <a:xfrm>
            <a:off x="485421" y="2604052"/>
            <a:ext cx="8449857" cy="26835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FBC3FA8-2796-4145-A4EF-F4F8098973ED}"/>
              </a:ext>
            </a:extLst>
          </p:cNvPr>
          <p:cNvSpPr txBox="1"/>
          <p:nvPr/>
        </p:nvSpPr>
        <p:spPr>
          <a:xfrm>
            <a:off x="4045226" y="1665610"/>
            <a:ext cx="4960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Usually, the number should be around 5 – 10%.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3AD2E4-67AF-4644-89B9-74C949B6ABD8}"/>
              </a:ext>
            </a:extLst>
          </p:cNvPr>
          <p:cNvSpPr txBox="1"/>
          <p:nvPr/>
        </p:nvSpPr>
        <p:spPr>
          <a:xfrm>
            <a:off x="6364356" y="2958678"/>
            <a:ext cx="3826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Path for FASTQ files on TITAN server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788F30-740B-544C-8857-AF8A88BC1702}"/>
              </a:ext>
            </a:extLst>
          </p:cNvPr>
          <p:cNvSpPr txBox="1"/>
          <p:nvPr/>
        </p:nvSpPr>
        <p:spPr>
          <a:xfrm>
            <a:off x="4045226" y="3758001"/>
            <a:ext cx="77922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Reads yield for each sample and average reads yield. We have promise of minimum average reads yield for some sequencing services (e.g. mRNA-seq, </a:t>
            </a:r>
            <a:r>
              <a:rPr lang="en-US" dirty="0" err="1"/>
              <a:t>totalRNA</a:t>
            </a:r>
            <a:r>
              <a:rPr lang="en-US" dirty="0"/>
              <a:t>-seq)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9A6542E-61F5-7242-A8C9-AE28B9A78C9F}"/>
              </a:ext>
            </a:extLst>
          </p:cNvPr>
          <p:cNvSpPr txBox="1"/>
          <p:nvPr/>
        </p:nvSpPr>
        <p:spPr>
          <a:xfrm>
            <a:off x="4045226" y="5338827"/>
            <a:ext cx="7792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Important for diagnosis of wrong index sequences provided</a:t>
            </a:r>
          </a:p>
        </p:txBody>
      </p:sp>
    </p:spTree>
    <p:extLst>
      <p:ext uri="{BB962C8B-B14F-4D97-AF65-F5344CB8AC3E}">
        <p14:creationId xmlns:p14="http://schemas.microsoft.com/office/powerpoint/2010/main" val="3999905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08A8142-5725-B54F-80CF-FD4EA9A02A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855" y="2479987"/>
            <a:ext cx="8623300" cy="1498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FE5A71-59B3-8D42-B440-EC23CD45485B}"/>
              </a:ext>
            </a:extLst>
          </p:cNvPr>
          <p:cNvSpPr txBox="1"/>
          <p:nvPr/>
        </p:nvSpPr>
        <p:spPr>
          <a:xfrm>
            <a:off x="393855" y="806931"/>
            <a:ext cx="112562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200" dirty="0"/>
              <a:t>Use time</a:t>
            </a:r>
            <a:r>
              <a:rPr lang="zh-CN" altLang="en-US" sz="2200" dirty="0"/>
              <a:t> </a:t>
            </a:r>
            <a:r>
              <a:rPr lang="en-US" altLang="zh-CN" sz="2200" dirty="0"/>
              <a:t>stamp</a:t>
            </a:r>
            <a:r>
              <a:rPr lang="zh-CN" altLang="en-US" sz="2200" dirty="0"/>
              <a:t> </a:t>
            </a:r>
            <a:r>
              <a:rPr lang="en-US" altLang="zh-CN" sz="2200" dirty="0"/>
              <a:t>to distinguish multiple demultiplexing from the same sequencing run</a:t>
            </a:r>
            <a:endParaRPr lang="en-US" sz="22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AFAC12B-593F-EF40-A719-CC8F489CBDB3}"/>
              </a:ext>
            </a:extLst>
          </p:cNvPr>
          <p:cNvSpPr/>
          <p:nvPr/>
        </p:nvSpPr>
        <p:spPr>
          <a:xfrm>
            <a:off x="7302799" y="2350760"/>
            <a:ext cx="1524000" cy="18288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11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80CE9-77D0-1148-A592-9C1F44743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7" y="-287332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500" dirty="0"/>
              <a:t>Collaboration</a:t>
            </a:r>
            <a:r>
              <a:rPr lang="zh-CN" altLang="en-US" sz="3500" dirty="0"/>
              <a:t> </a:t>
            </a:r>
            <a:r>
              <a:rPr lang="en-US" altLang="zh-CN" sz="3500" dirty="0"/>
              <a:t>between</a:t>
            </a:r>
            <a:r>
              <a:rPr lang="zh-CN" altLang="en-US" sz="3500" dirty="0"/>
              <a:t> </a:t>
            </a:r>
            <a:r>
              <a:rPr lang="en-US" altLang="zh-CN" sz="3500" dirty="0"/>
              <a:t>wet</a:t>
            </a:r>
            <a:r>
              <a:rPr lang="zh-CN" altLang="en-US" sz="3500" dirty="0"/>
              <a:t> </a:t>
            </a:r>
            <a:r>
              <a:rPr lang="en-US" altLang="zh-CN" sz="3500" dirty="0"/>
              <a:t>&amp;</a:t>
            </a:r>
            <a:r>
              <a:rPr lang="zh-CN" altLang="en-US" sz="3500" dirty="0"/>
              <a:t> </a:t>
            </a:r>
            <a:r>
              <a:rPr lang="en-US" altLang="zh-CN" sz="3500" dirty="0"/>
              <a:t>dry</a:t>
            </a:r>
            <a:r>
              <a:rPr lang="zh-CN" altLang="en-US" sz="3500" dirty="0"/>
              <a:t> </a:t>
            </a:r>
            <a:r>
              <a:rPr lang="en-US" altLang="zh-CN" sz="3500" dirty="0"/>
              <a:t>lab</a:t>
            </a:r>
            <a:endParaRPr lang="en-US" sz="35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6ECF486-D210-5C40-BF70-7A3FB40FD7D0}"/>
              </a:ext>
            </a:extLst>
          </p:cNvPr>
          <p:cNvSpPr/>
          <p:nvPr/>
        </p:nvSpPr>
        <p:spPr>
          <a:xfrm>
            <a:off x="1006603" y="1094022"/>
            <a:ext cx="2185416" cy="9371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/>
              <a:t>Download</a:t>
            </a:r>
            <a:r>
              <a:rPr lang="zh-CN" altLang="en-US" sz="1500" dirty="0"/>
              <a:t> </a:t>
            </a:r>
            <a:r>
              <a:rPr lang="en-US" altLang="zh-CN" sz="1500" dirty="0"/>
              <a:t>and</a:t>
            </a:r>
            <a:r>
              <a:rPr lang="zh-CN" altLang="en-US" sz="1500" dirty="0"/>
              <a:t> </a:t>
            </a:r>
            <a:r>
              <a:rPr lang="en-US" altLang="zh-CN" sz="1500" dirty="0"/>
              <a:t>fill</a:t>
            </a:r>
            <a:r>
              <a:rPr lang="zh-CN" altLang="en-US" sz="1500" dirty="0"/>
              <a:t> </a:t>
            </a:r>
            <a:r>
              <a:rPr lang="en-US" altLang="zh-CN" sz="1500" dirty="0"/>
              <a:t>the</a:t>
            </a:r>
            <a:r>
              <a:rPr lang="zh-CN" altLang="en-US" sz="1500" dirty="0"/>
              <a:t> </a:t>
            </a:r>
            <a:r>
              <a:rPr lang="en-US" altLang="zh-CN" sz="1500" dirty="0"/>
              <a:t>blank</a:t>
            </a:r>
            <a:r>
              <a:rPr lang="zh-CN" altLang="en-US" sz="1500" dirty="0"/>
              <a:t> </a:t>
            </a:r>
            <a:r>
              <a:rPr lang="en-US" altLang="zh-CN" sz="1500" dirty="0"/>
              <a:t>formatted</a:t>
            </a:r>
            <a:r>
              <a:rPr lang="zh-CN" altLang="en-US" sz="1500" dirty="0"/>
              <a:t> </a:t>
            </a:r>
            <a:r>
              <a:rPr lang="en-US" altLang="zh-CN" sz="1500" dirty="0"/>
              <a:t>sample</a:t>
            </a:r>
            <a:r>
              <a:rPr lang="zh-CN" altLang="en-US" sz="1500" dirty="0"/>
              <a:t> </a:t>
            </a:r>
            <a:r>
              <a:rPr lang="en-US" altLang="zh-CN" sz="1500" dirty="0"/>
              <a:t>sheet</a:t>
            </a:r>
            <a:endParaRPr lang="en-US" sz="1500" dirty="0"/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5E69D912-55A7-104F-80BB-9A43251806A7}"/>
              </a:ext>
            </a:extLst>
          </p:cNvPr>
          <p:cNvSpPr/>
          <p:nvPr/>
        </p:nvSpPr>
        <p:spPr>
          <a:xfrm>
            <a:off x="1916431" y="2262972"/>
            <a:ext cx="365760" cy="63734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3297299-BA10-7F44-B3A6-83936FB9EC8A}"/>
              </a:ext>
            </a:extLst>
          </p:cNvPr>
          <p:cNvSpPr/>
          <p:nvPr/>
        </p:nvSpPr>
        <p:spPr>
          <a:xfrm>
            <a:off x="1006603" y="3026673"/>
            <a:ext cx="2185416" cy="10628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/>
              <a:t>Check</a:t>
            </a:r>
            <a:r>
              <a:rPr lang="zh-CN" altLang="en-US" sz="1500" dirty="0"/>
              <a:t> </a:t>
            </a:r>
            <a:r>
              <a:rPr lang="en-US" altLang="zh-CN" sz="1500" dirty="0"/>
              <a:t>the</a:t>
            </a:r>
            <a:r>
              <a:rPr lang="zh-CN" altLang="en-US" sz="1500" dirty="0"/>
              <a:t> </a:t>
            </a:r>
            <a:r>
              <a:rPr lang="en-US" altLang="zh-CN" sz="1500" dirty="0"/>
              <a:t>format</a:t>
            </a:r>
            <a:r>
              <a:rPr lang="zh-CN" altLang="en-US" sz="1500" dirty="0"/>
              <a:t> </a:t>
            </a:r>
            <a:r>
              <a:rPr lang="en-US" altLang="zh-CN" sz="1500" dirty="0"/>
              <a:t>and</a:t>
            </a:r>
            <a:r>
              <a:rPr lang="zh-CN" altLang="en-US" sz="1500" dirty="0"/>
              <a:t> </a:t>
            </a:r>
            <a:r>
              <a:rPr lang="en-US" altLang="zh-CN" sz="1500" dirty="0"/>
              <a:t>duplicated</a:t>
            </a:r>
            <a:r>
              <a:rPr lang="zh-CN" altLang="en-US" sz="1500" dirty="0"/>
              <a:t> </a:t>
            </a:r>
            <a:r>
              <a:rPr lang="en-US" altLang="zh-CN" sz="1500" dirty="0"/>
              <a:t>indexes</a:t>
            </a:r>
            <a:r>
              <a:rPr lang="zh-CN" altLang="en-US" sz="1500" dirty="0"/>
              <a:t> </a:t>
            </a:r>
            <a:r>
              <a:rPr lang="en-US" altLang="zh-CN" sz="1500" dirty="0"/>
              <a:t>for</a:t>
            </a:r>
            <a:r>
              <a:rPr lang="zh-CN" altLang="en-US" sz="1500" dirty="0"/>
              <a:t> </a:t>
            </a:r>
            <a:r>
              <a:rPr lang="en-US" altLang="zh-CN" sz="1500" dirty="0" err="1"/>
              <a:t>samplesheet</a:t>
            </a:r>
            <a:endParaRPr lang="en-US" sz="15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6FEB178A-382E-FA40-84B9-BC00438F94C2}"/>
              </a:ext>
            </a:extLst>
          </p:cNvPr>
          <p:cNvSpPr/>
          <p:nvPr/>
        </p:nvSpPr>
        <p:spPr>
          <a:xfrm>
            <a:off x="888493" y="4947251"/>
            <a:ext cx="2323338" cy="8169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/>
              <a:t>Fill</a:t>
            </a:r>
            <a:r>
              <a:rPr lang="zh-CN" altLang="en-US" sz="1500" dirty="0"/>
              <a:t> </a:t>
            </a:r>
            <a:r>
              <a:rPr lang="en-US" altLang="zh-CN" sz="1500" dirty="0"/>
              <a:t>the</a:t>
            </a:r>
            <a:r>
              <a:rPr lang="zh-CN" altLang="en-US" sz="1500" dirty="0"/>
              <a:t> </a:t>
            </a:r>
            <a:r>
              <a:rPr lang="en-US" altLang="zh-CN" sz="1500" dirty="0"/>
              <a:t>project</a:t>
            </a:r>
            <a:r>
              <a:rPr lang="zh-CN" altLang="en-US" sz="1500" dirty="0"/>
              <a:t> </a:t>
            </a:r>
            <a:r>
              <a:rPr lang="en-US" altLang="zh-CN" sz="1500" dirty="0"/>
              <a:t>information</a:t>
            </a:r>
            <a:r>
              <a:rPr lang="zh-CN" altLang="en-US" sz="1500" dirty="0"/>
              <a:t> </a:t>
            </a:r>
            <a:r>
              <a:rPr lang="en-US" altLang="zh-CN" sz="1500" dirty="0"/>
              <a:t>on</a:t>
            </a:r>
            <a:r>
              <a:rPr lang="zh-CN" altLang="en-US" sz="1500" dirty="0"/>
              <a:t> </a:t>
            </a:r>
            <a:r>
              <a:rPr lang="en-US" altLang="zh-CN" sz="1500" dirty="0"/>
              <a:t>titan</a:t>
            </a:r>
            <a:r>
              <a:rPr lang="zh-CN" altLang="en-US" sz="1500" dirty="0"/>
              <a:t> </a:t>
            </a:r>
            <a:r>
              <a:rPr lang="en-US" altLang="zh-CN" sz="1500" dirty="0"/>
              <a:t>server</a:t>
            </a:r>
            <a:endParaRPr lang="en-US" sz="1500" dirty="0"/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EF950243-F034-9A4A-9F7D-E0309B57DC81}"/>
              </a:ext>
            </a:extLst>
          </p:cNvPr>
          <p:cNvSpPr/>
          <p:nvPr/>
        </p:nvSpPr>
        <p:spPr>
          <a:xfrm>
            <a:off x="1916431" y="4247932"/>
            <a:ext cx="365760" cy="63734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BB82F911-BDA7-E44B-8367-B70591DA7A1D}"/>
              </a:ext>
            </a:extLst>
          </p:cNvPr>
          <p:cNvSpPr/>
          <p:nvPr/>
        </p:nvSpPr>
        <p:spPr>
          <a:xfrm rot="14193042">
            <a:off x="3860456" y="4476798"/>
            <a:ext cx="365760" cy="10802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4E4DE0FC-71B0-B041-A591-59327B7E868D}"/>
              </a:ext>
            </a:extLst>
          </p:cNvPr>
          <p:cNvSpPr/>
          <p:nvPr/>
        </p:nvSpPr>
        <p:spPr>
          <a:xfrm>
            <a:off x="4825812" y="3929257"/>
            <a:ext cx="2007111" cy="6373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/>
              <a:t>Run</a:t>
            </a:r>
            <a:r>
              <a:rPr lang="zh-CN" altLang="en-US" sz="1500" dirty="0"/>
              <a:t> </a:t>
            </a:r>
            <a:r>
              <a:rPr lang="en-US" altLang="zh-CN" sz="1500" dirty="0"/>
              <a:t>demultiplexing</a:t>
            </a:r>
            <a:endParaRPr lang="en-US" sz="1500" dirty="0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BFBAB02E-04EC-B743-B22C-1EDF2E04B4E0}"/>
              </a:ext>
            </a:extLst>
          </p:cNvPr>
          <p:cNvSpPr/>
          <p:nvPr/>
        </p:nvSpPr>
        <p:spPr>
          <a:xfrm>
            <a:off x="4440173" y="1887887"/>
            <a:ext cx="2580135" cy="8472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/>
              <a:t>Check</a:t>
            </a:r>
            <a:r>
              <a:rPr lang="zh-CN" altLang="en-US" sz="1500" dirty="0"/>
              <a:t> </a:t>
            </a:r>
            <a:r>
              <a:rPr lang="en-US" altLang="zh-CN" sz="1500" dirty="0"/>
              <a:t>reads</a:t>
            </a:r>
            <a:r>
              <a:rPr lang="zh-CN" altLang="en-US" sz="1500" dirty="0"/>
              <a:t> </a:t>
            </a:r>
            <a:r>
              <a:rPr lang="en-US" altLang="zh-CN" sz="1500" dirty="0"/>
              <a:t>yield</a:t>
            </a:r>
            <a:r>
              <a:rPr lang="zh-CN" altLang="en-US" sz="1500" dirty="0"/>
              <a:t> </a:t>
            </a:r>
            <a:r>
              <a:rPr lang="en-US" altLang="zh-CN" sz="1500" dirty="0"/>
              <a:t>and</a:t>
            </a:r>
            <a:r>
              <a:rPr lang="zh-CN" altLang="en-US" sz="1500" dirty="0"/>
              <a:t> </a:t>
            </a:r>
            <a:r>
              <a:rPr lang="en-US" altLang="zh-CN" sz="1500" dirty="0"/>
              <a:t>indexes</a:t>
            </a:r>
            <a:r>
              <a:rPr lang="zh-CN" altLang="en-US" sz="1500" dirty="0"/>
              <a:t> </a:t>
            </a:r>
            <a:r>
              <a:rPr lang="en-US" altLang="zh-CN" sz="1500" dirty="0"/>
              <a:t>in</a:t>
            </a:r>
            <a:r>
              <a:rPr lang="zh-CN" altLang="en-US" sz="1500" dirty="0"/>
              <a:t> </a:t>
            </a:r>
            <a:r>
              <a:rPr lang="en-US" altLang="zh-CN" sz="1500" dirty="0"/>
              <a:t>undetermined</a:t>
            </a:r>
            <a:r>
              <a:rPr lang="zh-CN" altLang="en-US" sz="1500" dirty="0"/>
              <a:t> </a:t>
            </a:r>
            <a:r>
              <a:rPr lang="en-US" altLang="zh-CN" sz="1500" dirty="0"/>
              <a:t>reads</a:t>
            </a:r>
            <a:endParaRPr lang="en-US" sz="1500" dirty="0"/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1D408937-B11F-C042-B84B-55668AD3059B}"/>
              </a:ext>
            </a:extLst>
          </p:cNvPr>
          <p:cNvSpPr/>
          <p:nvPr/>
        </p:nvSpPr>
        <p:spPr>
          <a:xfrm rot="10800000">
            <a:off x="5744024" y="2931104"/>
            <a:ext cx="365760" cy="63734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E590EE16-9958-5348-8690-2EDC2CAAE5CC}"/>
              </a:ext>
            </a:extLst>
          </p:cNvPr>
          <p:cNvSpPr/>
          <p:nvPr/>
        </p:nvSpPr>
        <p:spPr>
          <a:xfrm>
            <a:off x="8479535" y="1091543"/>
            <a:ext cx="2580135" cy="8472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/>
              <a:t>Run</a:t>
            </a:r>
            <a:r>
              <a:rPr lang="zh-CN" altLang="en-US" sz="1500" dirty="0"/>
              <a:t> </a:t>
            </a:r>
            <a:r>
              <a:rPr lang="en-US" altLang="zh-CN" sz="1500" dirty="0"/>
              <a:t>Tier1</a:t>
            </a:r>
            <a:r>
              <a:rPr lang="zh-CN" altLang="en-US" sz="1500" dirty="0"/>
              <a:t> </a:t>
            </a:r>
            <a:r>
              <a:rPr lang="en-US" altLang="zh-CN" sz="1500" dirty="0"/>
              <a:t>data</a:t>
            </a:r>
            <a:r>
              <a:rPr lang="zh-CN" altLang="en-US" sz="1500" dirty="0"/>
              <a:t> </a:t>
            </a:r>
            <a:r>
              <a:rPr lang="en-US" altLang="zh-CN" sz="1500" dirty="0"/>
              <a:t>processing</a:t>
            </a:r>
            <a:r>
              <a:rPr lang="zh-CN" altLang="en-US" sz="1500" dirty="0"/>
              <a:t> </a:t>
            </a:r>
            <a:r>
              <a:rPr lang="en-US" altLang="zh-CN" sz="1500" dirty="0"/>
              <a:t>pipeline</a:t>
            </a:r>
            <a:endParaRPr lang="en-US" sz="1500" dirty="0"/>
          </a:p>
        </p:txBody>
      </p:sp>
      <p:sp>
        <p:nvSpPr>
          <p:cNvPr id="19" name="Down Arrow 18">
            <a:extLst>
              <a:ext uri="{FF2B5EF4-FFF2-40B4-BE49-F238E27FC236}">
                <a16:creationId xmlns:a16="http://schemas.microsoft.com/office/drawing/2014/main" id="{DCDC2664-69DC-F345-9DAE-4E0FEF820B7D}"/>
              </a:ext>
            </a:extLst>
          </p:cNvPr>
          <p:cNvSpPr/>
          <p:nvPr/>
        </p:nvSpPr>
        <p:spPr>
          <a:xfrm rot="14193042">
            <a:off x="7603273" y="1347787"/>
            <a:ext cx="365760" cy="10802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Down Arrow 19">
            <a:extLst>
              <a:ext uri="{FF2B5EF4-FFF2-40B4-BE49-F238E27FC236}">
                <a16:creationId xmlns:a16="http://schemas.microsoft.com/office/drawing/2014/main" id="{27DC065C-5AE2-DB48-97F9-DBF3F0E179E4}"/>
              </a:ext>
            </a:extLst>
          </p:cNvPr>
          <p:cNvSpPr/>
          <p:nvPr/>
        </p:nvSpPr>
        <p:spPr>
          <a:xfrm>
            <a:off x="9621770" y="2262972"/>
            <a:ext cx="365760" cy="63734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55C30F9-FE0A-B94A-A3AA-5BBD9CDDDA02}"/>
              </a:ext>
            </a:extLst>
          </p:cNvPr>
          <p:cNvSpPr/>
          <p:nvPr/>
        </p:nvSpPr>
        <p:spPr>
          <a:xfrm>
            <a:off x="8544867" y="3026673"/>
            <a:ext cx="2580135" cy="8472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/>
              <a:t>Generate</a:t>
            </a:r>
            <a:r>
              <a:rPr lang="zh-CN" altLang="en-US" sz="1500" dirty="0"/>
              <a:t> </a:t>
            </a:r>
            <a:r>
              <a:rPr lang="en-US" altLang="zh-CN" sz="1500" dirty="0"/>
              <a:t>deliverables</a:t>
            </a:r>
            <a:r>
              <a:rPr lang="zh-CN" altLang="en-US" sz="1500" dirty="0"/>
              <a:t> </a:t>
            </a:r>
            <a:r>
              <a:rPr lang="en-US" altLang="zh-CN" sz="1500" dirty="0"/>
              <a:t>and</a:t>
            </a:r>
            <a:r>
              <a:rPr lang="zh-CN" altLang="en-US" sz="1500" dirty="0"/>
              <a:t> </a:t>
            </a:r>
            <a:r>
              <a:rPr lang="en-US" altLang="zh-CN" sz="1500" dirty="0"/>
              <a:t>check</a:t>
            </a:r>
            <a:r>
              <a:rPr lang="zh-CN" altLang="en-US" sz="1500" dirty="0"/>
              <a:t> </a:t>
            </a:r>
            <a:r>
              <a:rPr lang="en-US" altLang="zh-CN" sz="1500" dirty="0"/>
              <a:t>results</a:t>
            </a:r>
            <a:r>
              <a:rPr lang="zh-CN" altLang="en-US" sz="1500" dirty="0"/>
              <a:t> </a:t>
            </a:r>
            <a:r>
              <a:rPr lang="en-US" altLang="zh-CN" sz="1500" dirty="0"/>
              <a:t>(Yizhou, </a:t>
            </a:r>
            <a:r>
              <a:rPr lang="en-US" altLang="zh-CN" sz="1500" dirty="0" err="1"/>
              <a:t>Chintda</a:t>
            </a:r>
            <a:r>
              <a:rPr lang="en-US" altLang="zh-CN" sz="1500" dirty="0"/>
              <a:t>)</a:t>
            </a:r>
            <a:endParaRPr lang="en-US" sz="1500" dirty="0"/>
          </a:p>
        </p:txBody>
      </p:sp>
      <p:sp>
        <p:nvSpPr>
          <p:cNvPr id="22" name="Down Arrow 21">
            <a:extLst>
              <a:ext uri="{FF2B5EF4-FFF2-40B4-BE49-F238E27FC236}">
                <a16:creationId xmlns:a16="http://schemas.microsoft.com/office/drawing/2014/main" id="{0BA020EE-5D41-BD40-ABCB-C4C974FF199E}"/>
              </a:ext>
            </a:extLst>
          </p:cNvPr>
          <p:cNvSpPr/>
          <p:nvPr/>
        </p:nvSpPr>
        <p:spPr>
          <a:xfrm>
            <a:off x="9633962" y="4089533"/>
            <a:ext cx="365760" cy="63734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35A0690E-6EEA-5047-8FA0-735DE6F3DA83}"/>
              </a:ext>
            </a:extLst>
          </p:cNvPr>
          <p:cNvSpPr/>
          <p:nvPr/>
        </p:nvSpPr>
        <p:spPr>
          <a:xfrm>
            <a:off x="8564878" y="4899956"/>
            <a:ext cx="2580135" cy="8472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500" dirty="0"/>
              <a:t>Deliver</a:t>
            </a:r>
            <a:r>
              <a:rPr lang="zh-CN" altLang="en-US" sz="1500" dirty="0"/>
              <a:t> </a:t>
            </a:r>
            <a:r>
              <a:rPr lang="en-US" altLang="zh-CN" sz="1500" dirty="0"/>
              <a:t>the</a:t>
            </a:r>
            <a:r>
              <a:rPr lang="zh-CN" altLang="en-US" sz="1500" dirty="0"/>
              <a:t> </a:t>
            </a:r>
            <a:r>
              <a:rPr lang="en-US" altLang="zh-CN" sz="1500" dirty="0"/>
              <a:t>data</a:t>
            </a:r>
            <a:r>
              <a:rPr lang="zh-CN" altLang="en-US" sz="1500" dirty="0"/>
              <a:t> </a:t>
            </a:r>
            <a:r>
              <a:rPr lang="en-US" altLang="zh-CN" sz="1500" dirty="0"/>
              <a:t>and</a:t>
            </a:r>
            <a:r>
              <a:rPr lang="zh-CN" altLang="en-US" sz="1500" dirty="0"/>
              <a:t> </a:t>
            </a:r>
            <a:r>
              <a:rPr lang="en-US" altLang="zh-CN" sz="1500" dirty="0"/>
              <a:t>results</a:t>
            </a:r>
            <a:r>
              <a:rPr lang="zh-CN" altLang="en-US" sz="1500" dirty="0"/>
              <a:t> </a:t>
            </a:r>
            <a:r>
              <a:rPr lang="en-US" altLang="zh-CN" sz="1500" dirty="0"/>
              <a:t>to</a:t>
            </a:r>
            <a:r>
              <a:rPr lang="zh-CN" altLang="en-US" sz="1500" dirty="0"/>
              <a:t> </a:t>
            </a:r>
            <a:r>
              <a:rPr lang="en-US" altLang="zh-CN" sz="1500" dirty="0"/>
              <a:t>customers</a:t>
            </a:r>
            <a:endParaRPr lang="en-US" sz="15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85D0CD2-A29E-B842-A29F-7B6C4F15EA3B}"/>
              </a:ext>
            </a:extLst>
          </p:cNvPr>
          <p:cNvSpPr/>
          <p:nvPr/>
        </p:nvSpPr>
        <p:spPr>
          <a:xfrm>
            <a:off x="701041" y="801624"/>
            <a:ext cx="5225735" cy="5254752"/>
          </a:xfrm>
          <a:prstGeom prst="round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164D767-E6B9-E148-8C8A-8BAE7F248A8C}"/>
              </a:ext>
            </a:extLst>
          </p:cNvPr>
          <p:cNvSpPr/>
          <p:nvPr/>
        </p:nvSpPr>
        <p:spPr>
          <a:xfrm>
            <a:off x="5951161" y="801624"/>
            <a:ext cx="5469834" cy="5254752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Sun 25">
            <a:extLst>
              <a:ext uri="{FF2B5EF4-FFF2-40B4-BE49-F238E27FC236}">
                <a16:creationId xmlns:a16="http://schemas.microsoft.com/office/drawing/2014/main" id="{424529B8-8E29-5B4B-8CCB-15F20D3ED0A1}"/>
              </a:ext>
            </a:extLst>
          </p:cNvPr>
          <p:cNvSpPr/>
          <p:nvPr/>
        </p:nvSpPr>
        <p:spPr>
          <a:xfrm>
            <a:off x="4147565" y="5212147"/>
            <a:ext cx="154613" cy="143591"/>
          </a:xfrm>
          <a:prstGeom prst="su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Sun 26">
            <a:extLst>
              <a:ext uri="{FF2B5EF4-FFF2-40B4-BE49-F238E27FC236}">
                <a16:creationId xmlns:a16="http://schemas.microsoft.com/office/drawing/2014/main" id="{3A97BDEB-03F2-B64D-AEA8-A6BD445A2581}"/>
              </a:ext>
            </a:extLst>
          </p:cNvPr>
          <p:cNvSpPr/>
          <p:nvPr/>
        </p:nvSpPr>
        <p:spPr>
          <a:xfrm>
            <a:off x="6155031" y="3306727"/>
            <a:ext cx="154613" cy="143591"/>
          </a:xfrm>
          <a:prstGeom prst="su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Sun 27">
            <a:extLst>
              <a:ext uri="{FF2B5EF4-FFF2-40B4-BE49-F238E27FC236}">
                <a16:creationId xmlns:a16="http://schemas.microsoft.com/office/drawing/2014/main" id="{013B6BC9-D7A0-8D42-9886-608753E566E4}"/>
              </a:ext>
            </a:extLst>
          </p:cNvPr>
          <p:cNvSpPr/>
          <p:nvPr/>
        </p:nvSpPr>
        <p:spPr>
          <a:xfrm>
            <a:off x="7786153" y="2119381"/>
            <a:ext cx="154613" cy="143591"/>
          </a:xfrm>
          <a:prstGeom prst="sun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8FDE5E6-D34D-2046-83A1-9F3092D58FB2}"/>
              </a:ext>
            </a:extLst>
          </p:cNvPr>
          <p:cNvSpPr txBox="1"/>
          <p:nvPr/>
        </p:nvSpPr>
        <p:spPr>
          <a:xfrm>
            <a:off x="2565655" y="6331346"/>
            <a:ext cx="1556195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Email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altLang="zh-CN" sz="1400" dirty="0"/>
              <a:t>wet</a:t>
            </a:r>
            <a:r>
              <a:rPr lang="zh-CN" altLang="en-US" sz="1400" dirty="0"/>
              <a:t> </a:t>
            </a:r>
            <a:r>
              <a:rPr lang="en-US" altLang="zh-CN" sz="1400" dirty="0"/>
              <a:t>lab</a:t>
            </a:r>
            <a:endParaRPr lang="en-US" sz="1400" dirty="0"/>
          </a:p>
        </p:txBody>
      </p:sp>
      <p:sp>
        <p:nvSpPr>
          <p:cNvPr id="31" name="Sun 30">
            <a:extLst>
              <a:ext uri="{FF2B5EF4-FFF2-40B4-BE49-F238E27FC236}">
                <a16:creationId xmlns:a16="http://schemas.microsoft.com/office/drawing/2014/main" id="{8A51F98B-D4E0-9E4A-82B1-327FB109090B}"/>
              </a:ext>
            </a:extLst>
          </p:cNvPr>
          <p:cNvSpPr/>
          <p:nvPr/>
        </p:nvSpPr>
        <p:spPr>
          <a:xfrm>
            <a:off x="215621" y="6383753"/>
            <a:ext cx="154613" cy="143591"/>
          </a:xfrm>
          <a:prstGeom prst="su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EB1429-2BF0-1F41-A92A-979BAA828952}"/>
              </a:ext>
            </a:extLst>
          </p:cNvPr>
          <p:cNvSpPr txBox="1"/>
          <p:nvPr/>
        </p:nvSpPr>
        <p:spPr>
          <a:xfrm>
            <a:off x="496901" y="6331346"/>
            <a:ext cx="1399486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Email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altLang="zh-CN" sz="1400" dirty="0"/>
              <a:t>titan</a:t>
            </a:r>
            <a:endParaRPr lang="en-US" sz="1400" dirty="0"/>
          </a:p>
        </p:txBody>
      </p:sp>
      <p:sp>
        <p:nvSpPr>
          <p:cNvPr id="33" name="Sun 32">
            <a:extLst>
              <a:ext uri="{FF2B5EF4-FFF2-40B4-BE49-F238E27FC236}">
                <a16:creationId xmlns:a16="http://schemas.microsoft.com/office/drawing/2014/main" id="{1F817EF4-AB03-0B46-BF18-2801C7B56935}"/>
              </a:ext>
            </a:extLst>
          </p:cNvPr>
          <p:cNvSpPr/>
          <p:nvPr/>
        </p:nvSpPr>
        <p:spPr>
          <a:xfrm>
            <a:off x="2245615" y="6401191"/>
            <a:ext cx="154613" cy="143591"/>
          </a:xfrm>
          <a:prstGeom prst="sun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Sun 33">
            <a:extLst>
              <a:ext uri="{FF2B5EF4-FFF2-40B4-BE49-F238E27FC236}">
                <a16:creationId xmlns:a16="http://schemas.microsoft.com/office/drawing/2014/main" id="{A6E15543-7597-BA4B-970A-BDD8AACD35E7}"/>
              </a:ext>
            </a:extLst>
          </p:cNvPr>
          <p:cNvSpPr/>
          <p:nvPr/>
        </p:nvSpPr>
        <p:spPr>
          <a:xfrm>
            <a:off x="6980109" y="4176776"/>
            <a:ext cx="154613" cy="143591"/>
          </a:xfrm>
          <a:prstGeom prst="sun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66F741C-1220-6641-92DC-7AEE81D319DC}"/>
              </a:ext>
            </a:extLst>
          </p:cNvPr>
          <p:cNvSpPr txBox="1"/>
          <p:nvPr/>
        </p:nvSpPr>
        <p:spPr>
          <a:xfrm>
            <a:off x="7210319" y="4113917"/>
            <a:ext cx="658065" cy="2923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300" dirty="0"/>
              <a:t>If</a:t>
            </a:r>
            <a:r>
              <a:rPr lang="zh-CN" altLang="en-US" sz="1300" dirty="0"/>
              <a:t> </a:t>
            </a:r>
            <a:r>
              <a:rPr lang="en-US" altLang="zh-CN" sz="1300" dirty="0"/>
              <a:t>error</a:t>
            </a:r>
            <a:endParaRPr lang="en-US" sz="1300" dirty="0"/>
          </a:p>
        </p:txBody>
      </p:sp>
      <p:sp>
        <p:nvSpPr>
          <p:cNvPr id="36" name="Sun 35">
            <a:extLst>
              <a:ext uri="{FF2B5EF4-FFF2-40B4-BE49-F238E27FC236}">
                <a16:creationId xmlns:a16="http://schemas.microsoft.com/office/drawing/2014/main" id="{F66C4348-70B8-0F44-A5C9-D0A74DE79797}"/>
              </a:ext>
            </a:extLst>
          </p:cNvPr>
          <p:cNvSpPr/>
          <p:nvPr/>
        </p:nvSpPr>
        <p:spPr>
          <a:xfrm>
            <a:off x="4497236" y="6399147"/>
            <a:ext cx="154613" cy="143591"/>
          </a:xfrm>
          <a:prstGeom prst="sun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D8FDFD0-79F1-8B40-8FB4-E14B5B5C625E}"/>
              </a:ext>
            </a:extLst>
          </p:cNvPr>
          <p:cNvSpPr txBox="1"/>
          <p:nvPr/>
        </p:nvSpPr>
        <p:spPr>
          <a:xfrm>
            <a:off x="4903235" y="6331346"/>
            <a:ext cx="1559658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Email</a:t>
            </a:r>
            <a:r>
              <a:rPr lang="zh-CN" altLang="en-US" sz="1400" dirty="0"/>
              <a:t> </a:t>
            </a:r>
            <a:r>
              <a:rPr lang="en-US" altLang="zh-CN" sz="1400" dirty="0"/>
              <a:t>from</a:t>
            </a:r>
            <a:r>
              <a:rPr lang="zh-CN" altLang="en-US" sz="1400" dirty="0"/>
              <a:t> </a:t>
            </a:r>
            <a:r>
              <a:rPr lang="en-US" altLang="zh-CN" sz="1400" dirty="0"/>
              <a:t>dry</a:t>
            </a:r>
            <a:r>
              <a:rPr lang="zh-CN" altLang="en-US" sz="1400" dirty="0"/>
              <a:t> </a:t>
            </a:r>
            <a:r>
              <a:rPr lang="en-US" altLang="zh-CN" sz="1400" dirty="0"/>
              <a:t>lab</a:t>
            </a:r>
            <a:endParaRPr lang="en-US" sz="14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BC99D7B-E432-2947-BCC7-E7A59D38B787}"/>
              </a:ext>
            </a:extLst>
          </p:cNvPr>
          <p:cNvSpPr txBox="1"/>
          <p:nvPr/>
        </p:nvSpPr>
        <p:spPr>
          <a:xfrm rot="16200000">
            <a:off x="-158598" y="2912154"/>
            <a:ext cx="11249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00" dirty="0">
                <a:solidFill>
                  <a:srgbClr val="92D050"/>
                </a:solidFill>
              </a:rPr>
              <a:t>Wet</a:t>
            </a:r>
            <a:r>
              <a:rPr lang="zh-CN" altLang="en-US" sz="2200" dirty="0">
                <a:solidFill>
                  <a:srgbClr val="92D050"/>
                </a:solidFill>
              </a:rPr>
              <a:t> </a:t>
            </a:r>
            <a:r>
              <a:rPr lang="en-US" altLang="zh-CN" sz="2200" dirty="0">
                <a:solidFill>
                  <a:srgbClr val="92D050"/>
                </a:solidFill>
              </a:rPr>
              <a:t>Lab</a:t>
            </a:r>
            <a:endParaRPr lang="en-US" sz="2200" dirty="0">
              <a:solidFill>
                <a:srgbClr val="92D050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D27A6FE-0757-874C-8660-E1002E921F70}"/>
              </a:ext>
            </a:extLst>
          </p:cNvPr>
          <p:cNvSpPr txBox="1"/>
          <p:nvPr/>
        </p:nvSpPr>
        <p:spPr>
          <a:xfrm rot="5400000">
            <a:off x="11290340" y="2976884"/>
            <a:ext cx="99552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00" dirty="0">
                <a:solidFill>
                  <a:srgbClr val="FFC000"/>
                </a:solidFill>
              </a:rPr>
              <a:t>Dry</a:t>
            </a:r>
            <a:r>
              <a:rPr lang="zh-CN" altLang="en-US" sz="2200" dirty="0">
                <a:solidFill>
                  <a:srgbClr val="FFC000"/>
                </a:solidFill>
              </a:rPr>
              <a:t> </a:t>
            </a:r>
            <a:r>
              <a:rPr lang="en-US" altLang="zh-CN" sz="2200" dirty="0">
                <a:solidFill>
                  <a:srgbClr val="FFC000"/>
                </a:solidFill>
              </a:rPr>
              <a:t>lab</a:t>
            </a:r>
            <a:endParaRPr lang="en-US" sz="22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53342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667</TotalTime>
  <Words>696</Words>
  <Application>Microsoft Macintosh PowerPoint</Application>
  <PresentationFormat>Widescreen</PresentationFormat>
  <Paragraphs>94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-webkit-standard</vt:lpstr>
      <vt:lpstr>Arial</vt:lpstr>
      <vt:lpstr>Calibri</vt:lpstr>
      <vt:lpstr>Calibri Light</vt:lpstr>
      <vt:lpstr>office theme</vt:lpstr>
      <vt:lpstr>Training Notebook</vt:lpstr>
      <vt:lpstr>PowerPoint Presentation</vt:lpstr>
      <vt:lpstr>PowerPoint Presentation</vt:lpstr>
      <vt:lpstr>Uniform sample sheet format</vt:lpstr>
      <vt:lpstr>Check sample sheet format</vt:lpstr>
      <vt:lpstr>PowerPoint Presentation</vt:lpstr>
      <vt:lpstr>PowerPoint Presentation</vt:lpstr>
      <vt:lpstr>PowerPoint Presentation</vt:lpstr>
      <vt:lpstr>Collaboration between wet &amp; dry lab</vt:lpstr>
      <vt:lpstr>Error reported from demultiplexing</vt:lpstr>
      <vt:lpstr>Error from demultiplexing…</vt:lpstr>
      <vt:lpstr>Others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Wang, Yizhou</cp:lastModifiedBy>
  <cp:revision>153</cp:revision>
  <dcterms:created xsi:type="dcterms:W3CDTF">2013-07-15T20:26:40Z</dcterms:created>
  <dcterms:modified xsi:type="dcterms:W3CDTF">2021-01-22T21:24:58Z</dcterms:modified>
</cp:coreProperties>
</file>

<file path=docProps/thumbnail.jpeg>
</file>